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294" r:id="rId5"/>
    <p:sldId id="322" r:id="rId6"/>
    <p:sldId id="323" r:id="rId7"/>
    <p:sldId id="295" r:id="rId8"/>
    <p:sldId id="324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25" r:id="rId17"/>
    <p:sldId id="303" r:id="rId18"/>
    <p:sldId id="304" r:id="rId19"/>
    <p:sldId id="305" r:id="rId20"/>
    <p:sldId id="326" r:id="rId21"/>
    <p:sldId id="306" r:id="rId22"/>
    <p:sldId id="327" r:id="rId23"/>
    <p:sldId id="307" r:id="rId24"/>
    <p:sldId id="309" r:id="rId25"/>
    <p:sldId id="310" r:id="rId26"/>
    <p:sldId id="311" r:id="rId27"/>
    <p:sldId id="313" r:id="rId28"/>
    <p:sldId id="315" r:id="rId29"/>
    <p:sldId id="316" r:id="rId30"/>
    <p:sldId id="321" r:id="rId3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pytorch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C31CE09-1FAF-CD39-0855-F60F35058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First steps with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E7EFD04-EDA4-3BD2-00AA-DD3976150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Installing </a:t>
            </a:r>
            <a:r>
              <a:rPr lang="en-US" altLang="zh-TW" b="1" dirty="0" err="1"/>
              <a:t>PyTorch</a:t>
            </a:r>
            <a:r>
              <a:rPr lang="en-US" altLang="zh-TW" dirty="0"/>
              <a:t>: Setting up the library for deep learning development.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Creating Tensors</a:t>
            </a:r>
            <a:r>
              <a:rPr lang="en-US" altLang="zh-TW" dirty="0"/>
              <a:t>: Understanding how to define and initialize tensors.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Manipulating Tensors</a:t>
            </a:r>
            <a:r>
              <a:rPr lang="en-US" altLang="zh-TW" dirty="0"/>
              <a:t>: Changing shape, data type, and other attributes for flexibility.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96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92C1B1-2E3B-BDFA-415B-C3255631A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Installing </a:t>
            </a:r>
            <a:r>
              <a:rPr lang="en-US" altLang="zh-TW" dirty="0" err="1"/>
              <a:t>PyTorch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6C0E1E8-A26A-8E8C-AFFC-4D35C77E6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Official Guide</a:t>
            </a:r>
            <a:r>
              <a:rPr lang="en-US" altLang="zh-TW" dirty="0"/>
              <a:t>: Always refer to </a:t>
            </a:r>
            <a:r>
              <a:rPr lang="en-US" altLang="zh-TW" dirty="0" err="1">
                <a:hlinkClick r:id="rId2"/>
              </a:rPr>
              <a:t>PyTorch's</a:t>
            </a:r>
            <a:r>
              <a:rPr lang="en-US" altLang="zh-TW" dirty="0">
                <a:hlinkClick r:id="rId2"/>
              </a:rPr>
              <a:t> official site</a:t>
            </a:r>
            <a:r>
              <a:rPr lang="en-US" altLang="zh-TW" dirty="0"/>
              <a:t> for up-to-date installation instructions.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GPU Compatibility</a:t>
            </a:r>
            <a:r>
              <a:rPr lang="en-US" altLang="zh-TW" dirty="0"/>
              <a:t>: Requires a </a:t>
            </a:r>
            <a:r>
              <a:rPr lang="en-US" altLang="zh-TW" b="1" dirty="0"/>
              <a:t>CUDA-capable NVIDIA GPU</a:t>
            </a:r>
            <a:r>
              <a:rPr lang="en-US" altLang="zh-TW" dirty="0"/>
              <a:t> and </a:t>
            </a:r>
            <a:r>
              <a:rPr lang="en-US" altLang="zh-TW" b="1" dirty="0" err="1"/>
              <a:t>cuDNN</a:t>
            </a:r>
            <a:r>
              <a:rPr lang="en-US" altLang="zh-TW" b="1" dirty="0"/>
              <a:t> support</a:t>
            </a:r>
            <a:r>
              <a:rPr lang="en-US" altLang="zh-TW" dirty="0"/>
              <a:t> for acceleration.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Installation Process</a:t>
            </a:r>
            <a:r>
              <a:rPr lang="en-US" altLang="zh-TW" dirty="0"/>
              <a:t>: Steps vary by system, but GPU installation is recommended for efficiency.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42482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D863C4-3FD2-7D61-E6C1-2DD8DB96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Creating tensors in </a:t>
            </a:r>
            <a:r>
              <a:rPr lang="en-US" altLang="zh-TW" dirty="0" err="1"/>
              <a:t>PyTorch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155E93-191D-3E6C-021D-7E1FB34DB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torch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numpy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np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np.set_printoptions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(precision=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a = 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np.array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6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dtype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=np.int32)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t_a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(a)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t_b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torch.from_numpy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(b)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t_a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t_b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t_ones = torch.ones(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t_ones.shape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(t_ones)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rand_tensor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torch.rand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rand_tensor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284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FD0F90E-34E5-ED8C-077A-7D889EEC4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Manipulating the data type and shape of a tensor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34B2DBF-5548-241A-094E-D5C54CFC3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t_a_new = t_a.to(torch.int64)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(t_a_new.dtype)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 = torch.rand(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t_tr = torch.transpose(t,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(t.shape, </a:t>
            </a:r>
            <a:r>
              <a:rPr lang="fr-FR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 --&gt; '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t_tr.shape)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 = torch.zeros(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30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t_reshape = t.reshape(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6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(t_reshape.shape)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torch.zeros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t_sqz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torch.squeeze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t.shape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 --&gt; 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t_sqz.shape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60410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CD33A62-E22E-1E45-75B3-EC949A71A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Applying mathematical operations to tensors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1190612-8101-B25D-2B4D-140450B4D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torch.manual_seed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t1 =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*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torch.rand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 -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t2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torch.normal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(mean=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std=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size=(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t3 = torch.multiply(t1, t2)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(t3)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t4 = torch.mean(t1, axis=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(t4)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t5 = torch.matmul(t1, torch.transpose(t2,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(t5)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t6 = torch.matmul(torch.transpose(t1,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fr-FR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), t2)</a:t>
            </a:r>
          </a:p>
          <a:p>
            <a:pPr marL="0" indent="0">
              <a:buNone/>
            </a:pPr>
            <a:r>
              <a:rPr lang="fr-FR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fr-FR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(t6)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norm_t1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torch.linalg.norm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(t1,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ord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dim=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(norm_t1)</a:t>
            </a:r>
          </a:p>
        </p:txBody>
      </p:sp>
    </p:spTree>
    <p:extLst>
      <p:ext uri="{BB962C8B-B14F-4D97-AF65-F5344CB8AC3E}">
        <p14:creationId xmlns:p14="http://schemas.microsoft.com/office/powerpoint/2010/main" val="2178434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FCF25A2-DD2D-21BA-7F17-72A19CA9D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Split, stack, and concatenate tensors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5972C7E-9C5A-D1AF-3B0D-72D504717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torch.manual_seed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torch.rand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6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t_splits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torch.chunk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item.numpy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item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t_splits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torch.manual_seed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torch.rand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t_splits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torch.split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split_size_or_sections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item.numpy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item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t_splits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(S)</a:t>
            </a:r>
          </a:p>
        </p:txBody>
      </p:sp>
    </p:spTree>
    <p:extLst>
      <p:ext uri="{BB962C8B-B14F-4D97-AF65-F5344CB8AC3E}">
        <p14:creationId xmlns:p14="http://schemas.microsoft.com/office/powerpoint/2010/main" val="524696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FCF7021-0A5E-14F2-3BFB-CAE412EE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AE8FC27-2D23-C3A6-0719-1772CB0CF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A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torch.ones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torch.zeros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 = torch.cat([A, B], axis=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(C)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A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torch.ones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torch.zeros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torch.stack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([A, B], axis=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95343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2F0A7B-8991-7252-A8F2-C021579EC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Building input pipelines in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075F6F0-DE6F-264A-57DA-7C0851A9C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Incremental Model Training</a:t>
            </a:r>
            <a:r>
              <a:rPr lang="en-US" altLang="zh-TW" dirty="0"/>
              <a:t>: Deep neural networks (DNNs) are trained iteratively using </a:t>
            </a:r>
            <a:r>
              <a:rPr lang="en-US" altLang="zh-TW" b="1" dirty="0"/>
              <a:t>stochastic gradient descent (SGD)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torch.nn</a:t>
            </a:r>
            <a:r>
              <a:rPr lang="en-US" altLang="zh-TW" b="1" dirty="0"/>
              <a:t> Module</a:t>
            </a:r>
            <a:r>
              <a:rPr lang="en-US" altLang="zh-TW" dirty="0"/>
              <a:t>: Provides tools for building and training neural networks.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Memory Constraints</a:t>
            </a:r>
            <a:r>
              <a:rPr lang="en-US" altLang="zh-TW" dirty="0"/>
              <a:t>: Small datasets can be stored in memory as tensors, but large datasets must be loaded </a:t>
            </a:r>
            <a:r>
              <a:rPr lang="en-US" altLang="zh-TW" b="1" dirty="0"/>
              <a:t>batch-by-batch</a:t>
            </a:r>
            <a:r>
              <a:rPr lang="en-US" altLang="zh-TW" dirty="0"/>
              <a:t> from storage.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 Processing Pipeline</a:t>
            </a:r>
            <a:r>
              <a:rPr lang="en-US" altLang="zh-TW" dirty="0"/>
              <a:t>: Includes </a:t>
            </a:r>
            <a:r>
              <a:rPr lang="en-US" altLang="zh-TW" b="1" dirty="0"/>
              <a:t>transformations like mean centering, scaling, and noise addition</a:t>
            </a:r>
            <a:r>
              <a:rPr lang="en-US" altLang="zh-TW" dirty="0"/>
              <a:t> to enhance training and prevent overfitting.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Efficient Preprocessing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simplifies preprocessing with dedicated utilities.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Dataset &amp; </a:t>
            </a:r>
            <a:r>
              <a:rPr lang="en-US" altLang="zh-TW" b="1" dirty="0" err="1"/>
              <a:t>DataLoader</a:t>
            </a:r>
            <a:r>
              <a:rPr lang="en-US" altLang="zh-TW" dirty="0"/>
              <a:t>: Provides methods for </a:t>
            </a:r>
            <a:r>
              <a:rPr lang="en-US" altLang="zh-TW" b="1" dirty="0"/>
              <a:t>data loading, shuffling, and batching</a:t>
            </a:r>
            <a:r>
              <a:rPr lang="en-US" altLang="zh-TW" dirty="0"/>
              <a:t> efficiently.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7646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EDFF547-EB53-6B5E-EE90-7C8B4A3CA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Creating a </a:t>
            </a:r>
            <a:r>
              <a:rPr lang="en-US" altLang="zh-TW" dirty="0" err="1"/>
              <a:t>PyTorch</a:t>
            </a:r>
            <a:r>
              <a:rPr lang="en-US" altLang="zh-TW" dirty="0"/>
              <a:t> </a:t>
            </a:r>
            <a:r>
              <a:rPr lang="en-US" altLang="zh-TW" dirty="0" err="1"/>
              <a:t>DataLoader</a:t>
            </a:r>
            <a:r>
              <a:rPr lang="en-US" altLang="zh-TW" dirty="0"/>
              <a:t> from existing tensors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ADA289F-B141-AEFC-20F5-D6C5C471D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torch.utils.data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DataLoader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torch.arange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6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dtype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=torch.float32)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data_loader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item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data_loader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(item)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data_loader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(t,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batch_size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drop_last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False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enumerate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data_loader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'batch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61903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97A9B61-71BF-C4F4-D249-F8C6B5EB6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Combining two tensors into a joint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01C7FEE-06BA-D5C0-AE86-1E9F80A4F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torch.manual_seed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torch.rand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dtype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=torch.float32)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torch.arange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torch.utils.data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Dataset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class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257693"/>
                </a:solidFill>
                <a:effectLst/>
                <a:latin typeface="Courier New" panose="02070309020205020404" pitchFamily="49" charset="0"/>
              </a:rPr>
              <a:t>JointDataset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257693"/>
                </a:solidFill>
                <a:effectLst/>
                <a:latin typeface="Courier New" panose="02070309020205020404" pitchFamily="49" charset="0"/>
              </a:rPr>
              <a:t>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init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x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y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len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return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len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getitem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idx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return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idx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 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idx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068636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12: Parallelizing Neural Network Training with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Transition to </a:t>
            </a:r>
            <a:r>
              <a:rPr lang="en-US" altLang="zh-TW" b="1" dirty="0" err="1"/>
              <a:t>PyTorch</a:t>
            </a:r>
            <a:r>
              <a:rPr lang="en-US" altLang="zh-TW" dirty="0"/>
              <a:t>: Moving from mathematical foundations to practical deep learning implementations using </a:t>
            </a:r>
            <a:r>
              <a:rPr lang="en-US" altLang="zh-TW" dirty="0" err="1"/>
              <a:t>PyTorch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Efficiency Gains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offers significant performance improvements over NumPy-based implementations.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Dataset &amp; </a:t>
            </a:r>
            <a:r>
              <a:rPr lang="en-US" altLang="zh-TW" b="1" dirty="0" err="1"/>
              <a:t>DataLoader</a:t>
            </a:r>
            <a:r>
              <a:rPr lang="en-US" altLang="zh-TW" dirty="0"/>
              <a:t>: Streamlining data handling for efficient model training.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Optimized ML Code</a:t>
            </a:r>
            <a:r>
              <a:rPr lang="en-US" altLang="zh-TW" dirty="0"/>
              <a:t>: Writing performant deep learning code using </a:t>
            </a:r>
            <a:r>
              <a:rPr lang="en-US" altLang="zh-TW" dirty="0" err="1"/>
              <a:t>PyTorch</a:t>
            </a:r>
            <a:r>
              <a:rPr lang="en-US" altLang="zh-TW" dirty="0"/>
              <a:t> tools.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torch.nn</a:t>
            </a:r>
            <a:r>
              <a:rPr lang="en-US" altLang="zh-TW" b="1" dirty="0"/>
              <a:t> Module</a:t>
            </a:r>
            <a:r>
              <a:rPr lang="en-US" altLang="zh-TW" dirty="0"/>
              <a:t>: Simplifying the creation of standard neural network architectures.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Activation Functions</a:t>
            </a:r>
            <a:r>
              <a:rPr lang="en-US" altLang="zh-TW" dirty="0"/>
              <a:t>: Selecting appropriate functions to enhance neural network performance.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8756FD0-8CAD-C9DA-0C94-9C1B87B11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7A32181-DF88-52D9-87C5-9BB5CECCF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torch.utils.data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TensorDataset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joint_dataset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TensorDataset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example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joint_dataset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 x: 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example[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 y: 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example[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joint_dataset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TensorDataset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t_y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709935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7B5DFF-0575-7744-8CC0-174BBFDDC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Shuffle, batch, and repeat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2C89EA5-E07B-3491-E558-086AED007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torch.manual_seed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data_loader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(dataset=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joint_dataset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batch_size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shuffle=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enumerate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data_loader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'batch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'x:'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'\n y:'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epoch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range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'epoch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{epoch+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enumerate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data_loader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'batch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'x:'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'\n y:'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batch[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58668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99C211D-C888-1572-67B3-96DEE3E4D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536E888-EF90-18AF-4FF2-7631600EA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Tensor.ipynb</a:t>
            </a:r>
            <a:endParaRPr lang="en-US" altLang="zh-TW" dirty="0"/>
          </a:p>
          <a:p>
            <a:r>
              <a:rPr lang="en-US" altLang="zh-TW" dirty="0"/>
              <a:t>tensor.py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36305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2E97EA-9273-4F49-1791-874C285A5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Creating a dataset from files on your local storage disk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EA85989-6FD5-CA77-F973-C68984CD8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Image.ipynb</a:t>
            </a:r>
            <a:endParaRPr lang="en-US" altLang="zh-TW" dirty="0"/>
          </a:p>
          <a:p>
            <a:r>
              <a:rPr lang="en-US" altLang="zh-TW" dirty="0"/>
              <a:t>image.py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92994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DFC09B-B1ED-92B3-898C-CEC9BD74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Building an NN model in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B3DE3BF-51C4-B8D5-A66E-9F7157941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Foundation Recap</a:t>
            </a:r>
            <a:r>
              <a:rPr lang="en-US" altLang="zh-TW" dirty="0"/>
              <a:t>: Covered </a:t>
            </a:r>
            <a:r>
              <a:rPr lang="en-US" altLang="zh-TW" dirty="0" err="1"/>
              <a:t>PyTorch</a:t>
            </a:r>
            <a:r>
              <a:rPr lang="en-US" altLang="zh-TW" dirty="0"/>
              <a:t> utilities for </a:t>
            </a:r>
            <a:r>
              <a:rPr lang="en-US" altLang="zh-TW" b="1" dirty="0"/>
              <a:t>tensor manipulation</a:t>
            </a:r>
            <a:r>
              <a:rPr lang="en-US" altLang="zh-TW" dirty="0"/>
              <a:t> and </a:t>
            </a:r>
            <a:r>
              <a:rPr lang="en-US" altLang="zh-TW" b="1" dirty="0"/>
              <a:t>data organization</a:t>
            </a:r>
            <a:r>
              <a:rPr lang="en-US" altLang="zh-TW" dirty="0"/>
              <a:t> for training workflows.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First Predictive Model</a:t>
            </a:r>
            <a:r>
              <a:rPr lang="en-US" altLang="zh-TW" dirty="0"/>
              <a:t>: Implementing </a:t>
            </a:r>
            <a:r>
              <a:rPr lang="en-US" altLang="zh-TW" b="1" dirty="0"/>
              <a:t>linear regression in </a:t>
            </a:r>
            <a:r>
              <a:rPr lang="en-US" altLang="zh-TW" b="1" dirty="0" err="1"/>
              <a:t>PyTorch</a:t>
            </a:r>
            <a:r>
              <a:rPr lang="en-US" altLang="zh-TW" dirty="0"/>
              <a:t>, providing a practical entry point into predictive modeling.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Flexibility vs. Complexity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offers more </a:t>
            </a:r>
            <a:r>
              <a:rPr lang="en-US" altLang="zh-TW" b="1" dirty="0"/>
              <a:t>control and customization</a:t>
            </a:r>
            <a:r>
              <a:rPr lang="en-US" altLang="zh-TW" dirty="0"/>
              <a:t> than scikit-learn but requires deeper understanding.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57775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78C670-C1E1-EC58-EFE4-11CBFEF5E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</a:t>
            </a:r>
            <a:r>
              <a:rPr lang="en-US" altLang="zh-TW" dirty="0" err="1"/>
              <a:t>PyTorch</a:t>
            </a:r>
            <a:r>
              <a:rPr lang="en-US" altLang="zh-TW" dirty="0"/>
              <a:t> neural network module (</a:t>
            </a:r>
            <a:r>
              <a:rPr lang="en-US" altLang="zh-TW" dirty="0" err="1"/>
              <a:t>torch.nn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C07465-9502-ABF5-D339-99C23856F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 err="1"/>
              <a:t>torch.nn</a:t>
            </a:r>
            <a:r>
              <a:rPr lang="en-US" altLang="zh-TW" b="1" dirty="0"/>
              <a:t> Module</a:t>
            </a:r>
            <a:r>
              <a:rPr lang="en-US" altLang="zh-TW" dirty="0"/>
              <a:t>: Simplifies neural network (NN) development with easy-to-use functions.</a:t>
            </a:r>
          </a:p>
          <a:p>
            <a:r>
              <a:rPr lang="en-US" altLang="zh-TW" b="1" dirty="0"/>
              <a:t>Understanding Basics</a:t>
            </a:r>
            <a:r>
              <a:rPr lang="en-US" altLang="zh-TW" dirty="0"/>
              <a:t>: Starts by implementing linear regression with raw tensor operations.</a:t>
            </a:r>
          </a:p>
          <a:p>
            <a:r>
              <a:rPr lang="en-US" altLang="zh-TW" b="1" dirty="0"/>
              <a:t>Incremental Enhancements</a:t>
            </a:r>
            <a:r>
              <a:rPr lang="en-US" altLang="zh-TW" dirty="0"/>
              <a:t>: Gradually introduces features from `</a:t>
            </a:r>
            <a:r>
              <a:rPr lang="en-US" altLang="zh-TW" dirty="0" err="1"/>
              <a:t>torch.nn</a:t>
            </a:r>
            <a:r>
              <a:rPr lang="en-US" altLang="zh-TW" dirty="0"/>
              <a:t>` and `</a:t>
            </a:r>
            <a:r>
              <a:rPr lang="en-US" altLang="zh-TW" dirty="0" err="1"/>
              <a:t>torch.optim</a:t>
            </a:r>
            <a:r>
              <a:rPr lang="en-US" altLang="zh-TW" dirty="0"/>
              <a:t>` for more efficient training.</a:t>
            </a:r>
          </a:p>
          <a:p>
            <a:r>
              <a:rPr lang="en-US" altLang="zh-TW" b="1" dirty="0"/>
              <a:t>Dataset Pipeline</a:t>
            </a:r>
            <a:r>
              <a:rPr lang="en-US" altLang="zh-TW" dirty="0"/>
              <a:t>: Utilizes </a:t>
            </a:r>
            <a:r>
              <a:rPr lang="en-US" altLang="zh-TW" dirty="0" err="1"/>
              <a:t>PyTorch’s</a:t>
            </a:r>
            <a:r>
              <a:rPr lang="en-US" altLang="zh-TW" dirty="0"/>
              <a:t> `Dataset` and `</a:t>
            </a:r>
            <a:r>
              <a:rPr lang="en-US" altLang="zh-TW" dirty="0" err="1"/>
              <a:t>DataLoader</a:t>
            </a:r>
            <a:r>
              <a:rPr lang="en-US" altLang="zh-TW" dirty="0"/>
              <a:t>` for structured data handling.</a:t>
            </a:r>
          </a:p>
          <a:p>
            <a:r>
              <a:rPr lang="en-US" altLang="zh-TW" b="1" dirty="0" err="1"/>
              <a:t>nn.Module</a:t>
            </a:r>
            <a:r>
              <a:rPr lang="en-US" altLang="zh-TW" dirty="0"/>
              <a:t>: The primary way to stack layers and define neural networks, enabling better control over forward passes.</a:t>
            </a:r>
          </a:p>
          <a:p>
            <a:r>
              <a:rPr lang="en-US" altLang="zh-TW" b="1" dirty="0"/>
              <a:t>Model Persistence</a:t>
            </a:r>
            <a:r>
              <a:rPr lang="en-US" altLang="zh-TW" dirty="0"/>
              <a:t>: Trained models can be saved and reloaded for future use.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205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3A7171-EF5E-C171-70F3-2DA5A8EF1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Building a linear regression model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128D76-300D-753E-AD98-26ABDC80C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Linear_Regression.ipynb</a:t>
            </a:r>
            <a:endParaRPr lang="en-US" altLang="zh-TW" dirty="0"/>
          </a:p>
          <a:p>
            <a:r>
              <a:rPr lang="en-US" altLang="zh-TW" dirty="0"/>
              <a:t>linear_regression.py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27639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9CD96D-0ED7-2755-AB47-D97C04FD1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Building a multilayer perceptron for classifying flowers in the Iris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107E7C1-58F4-D4DA-FCF2-10A513BF8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Building from Scratch</a:t>
            </a:r>
            <a:r>
              <a:rPr lang="en-US" altLang="zh-TW" dirty="0"/>
              <a:t>: Previous example demonstrated manual model definition and training using stochastic gradient descent.</a:t>
            </a:r>
          </a:p>
          <a:p>
            <a:r>
              <a:rPr lang="en-US" altLang="zh-TW" b="1" dirty="0"/>
              <a:t>Limitations</a:t>
            </a:r>
            <a:r>
              <a:rPr lang="en-US" altLang="zh-TW" dirty="0"/>
              <a:t>: Defining models from scratch is tedious and not best practice.</a:t>
            </a:r>
          </a:p>
          <a:p>
            <a:r>
              <a:rPr lang="en-US" altLang="zh-TW" b="1" dirty="0" err="1"/>
              <a:t>torch.nn</a:t>
            </a:r>
            <a:r>
              <a:rPr lang="en-US" altLang="zh-TW" b="1" dirty="0"/>
              <a:t> Advantage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provides predefined layers that simplify neural network construction.</a:t>
            </a:r>
          </a:p>
          <a:p>
            <a:r>
              <a:rPr lang="en-US" altLang="zh-TW" b="1" dirty="0"/>
              <a:t>Classification Task</a:t>
            </a:r>
            <a:r>
              <a:rPr lang="en-US" altLang="zh-TW" dirty="0"/>
              <a:t>: Applying `</a:t>
            </a:r>
            <a:r>
              <a:rPr lang="en-US" altLang="zh-TW" dirty="0" err="1"/>
              <a:t>torch.nn</a:t>
            </a:r>
            <a:r>
              <a:rPr lang="en-US" altLang="zh-TW" dirty="0"/>
              <a:t>` to solve the Iris dataset classification problem (distinguishing three iris species).</a:t>
            </a:r>
          </a:p>
          <a:p>
            <a:r>
              <a:rPr lang="en-US" altLang="zh-TW" b="1" dirty="0"/>
              <a:t>Two-Layer Perceptron</a:t>
            </a:r>
            <a:r>
              <a:rPr lang="en-US" altLang="zh-TW" dirty="0"/>
              <a:t>: Building a simple neural network using `</a:t>
            </a:r>
            <a:r>
              <a:rPr lang="en-US" altLang="zh-TW" dirty="0" err="1"/>
              <a:t>torch.nn</a:t>
            </a:r>
            <a:r>
              <a:rPr lang="en-US" altLang="zh-TW" dirty="0"/>
              <a:t>` for classification.</a:t>
            </a:r>
          </a:p>
          <a:p>
            <a:r>
              <a:rPr lang="en-US" altLang="zh-TW" b="1" dirty="0"/>
              <a:t>Data Acquisition</a:t>
            </a:r>
            <a:r>
              <a:rPr lang="en-US" altLang="zh-TW" dirty="0"/>
              <a:t>: Fetching the Iris dataset from `</a:t>
            </a:r>
            <a:r>
              <a:rPr lang="en-US" altLang="zh-TW" dirty="0" err="1"/>
              <a:t>sklearn.datasets</a:t>
            </a:r>
            <a:r>
              <a:rPr lang="en-US" altLang="zh-TW" dirty="0"/>
              <a:t>` as the first step.</a:t>
            </a:r>
          </a:p>
        </p:txBody>
      </p:sp>
    </p:spTree>
    <p:extLst>
      <p:ext uri="{BB962C8B-B14F-4D97-AF65-F5344CB8AC3E}">
        <p14:creationId xmlns:p14="http://schemas.microsoft.com/office/powerpoint/2010/main" val="3597948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3A856C-EBC5-C269-02C9-AC498D2AD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75871CE-A261-DB59-2252-79F9053C6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Iris.ipynb</a:t>
            </a:r>
            <a:endParaRPr lang="en-US" altLang="zh-TW" dirty="0"/>
          </a:p>
          <a:p>
            <a:r>
              <a:rPr lang="en-US" altLang="zh-TW" dirty="0"/>
              <a:t>iris.py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945552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F278E5-BD43-4527-EC02-4D1C8822D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Choosing activation functions for multilayer neural networks</a:t>
            </a:r>
            <a:endParaRPr lang="zh-TW" altLang="en-US" b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FECBB2C-6F1D-4B16-BD1E-104C1239BA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6383" y="1825625"/>
            <a:ext cx="3539234" cy="4351338"/>
          </a:xfrm>
        </p:spPr>
      </p:pic>
    </p:spTree>
    <p:extLst>
      <p:ext uri="{BB962C8B-B14F-4D97-AF65-F5344CB8AC3E}">
        <p14:creationId xmlns:p14="http://schemas.microsoft.com/office/powerpoint/2010/main" val="3018737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6F8394-0D00-2EF7-49C2-C1227B1D5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PyTorch</a:t>
            </a:r>
            <a:r>
              <a:rPr lang="en-US" altLang="zh-TW" b="1" dirty="0"/>
              <a:t> and training performance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E8B5F89-C82B-40FC-08B8-7267C69BD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Performance Challenges</a:t>
            </a:r>
            <a:r>
              <a:rPr lang="en-US" altLang="zh-TW" dirty="0"/>
              <a:t>: Computationally expensive operations can slow down machine learning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PyTorch’s</a:t>
            </a:r>
            <a:r>
              <a:rPr lang="en-US" altLang="zh-TW" b="1" dirty="0"/>
              <a:t> Advantage</a:t>
            </a:r>
            <a:r>
              <a:rPr lang="en-US" altLang="zh-TW" dirty="0"/>
              <a:t>: Provides efficient execution and optimizations over traditional methods.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High-Level Overview</a:t>
            </a:r>
            <a:r>
              <a:rPr lang="en-US" altLang="zh-TW" dirty="0"/>
              <a:t>: Introduction to </a:t>
            </a:r>
            <a:r>
              <a:rPr lang="en-US" altLang="zh-TW" dirty="0" err="1"/>
              <a:t>PyTorch’s</a:t>
            </a:r>
            <a:r>
              <a:rPr lang="en-US" altLang="zh-TW" dirty="0"/>
              <a:t> capabilities and why it improves training efficiency.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Learning Approach</a:t>
            </a:r>
            <a:r>
              <a:rPr lang="en-US" altLang="zh-TW" dirty="0"/>
              <a:t>: A structured progression to understand </a:t>
            </a:r>
            <a:r>
              <a:rPr lang="en-US" altLang="zh-TW" dirty="0" err="1"/>
              <a:t>PyTorch’s</a:t>
            </a:r>
            <a:r>
              <a:rPr lang="en-US" altLang="zh-TW" dirty="0"/>
              <a:t> role in deep learning.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73220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A8C56B-AA64-9AD3-A175-80D8B6315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9D5FBB0-3540-061B-0A07-EDF658220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 err="1"/>
              <a:t>PyTorch</a:t>
            </a:r>
            <a:r>
              <a:rPr lang="en-US" altLang="zh-TW" b="1" dirty="0"/>
              <a:t> Overview</a:t>
            </a:r>
            <a:r>
              <a:rPr lang="en-US" altLang="zh-TW" dirty="0"/>
              <a:t>: A powerful deep learning library for numerical computations.</a:t>
            </a:r>
          </a:p>
          <a:p>
            <a:r>
              <a:rPr lang="en-US" altLang="zh-TW" b="1" dirty="0"/>
              <a:t>Comparison with NumPy</a:t>
            </a:r>
            <a:r>
              <a:rPr lang="en-US" altLang="zh-TW" dirty="0"/>
              <a:t>: More complex due to GPU support but highly efficient for training large neural networks.</a:t>
            </a:r>
          </a:p>
          <a:p>
            <a:r>
              <a:rPr lang="en-US" altLang="zh-TW" b="1" dirty="0" err="1"/>
              <a:t>torch.nn</a:t>
            </a:r>
            <a:r>
              <a:rPr lang="en-US" altLang="zh-TW" b="1" dirty="0"/>
              <a:t> for Model Building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Initially built models from scratch using basic tensor operations.  </a:t>
            </a:r>
          </a:p>
          <a:p>
            <a:pPr lvl="1"/>
            <a:r>
              <a:rPr lang="en-US" altLang="zh-TW" dirty="0"/>
              <a:t>Using `</a:t>
            </a:r>
            <a:r>
              <a:rPr lang="en-US" altLang="zh-TW" dirty="0" err="1"/>
              <a:t>torch.nn</a:t>
            </a:r>
            <a:r>
              <a:rPr lang="en-US" altLang="zh-TW" dirty="0"/>
              <a:t>` simplifies neural network development.</a:t>
            </a:r>
          </a:p>
          <a:p>
            <a:r>
              <a:rPr lang="en-US" altLang="zh-TW" b="1" dirty="0"/>
              <a:t>Manual vs. Built-in Layers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Defining matrix-vector operations manually is tedious but allows for customization.  </a:t>
            </a:r>
          </a:p>
          <a:p>
            <a:pPr lvl="1"/>
            <a:r>
              <a:rPr lang="en-US" altLang="zh-TW" dirty="0"/>
              <a:t>`</a:t>
            </a:r>
            <a:r>
              <a:rPr lang="en-US" altLang="zh-TW" dirty="0" err="1"/>
              <a:t>torch.nn</a:t>
            </a:r>
            <a:r>
              <a:rPr lang="en-US" altLang="zh-TW" dirty="0"/>
              <a:t>` provides predefined layers to streamline model construction.</a:t>
            </a:r>
          </a:p>
          <a:p>
            <a:r>
              <a:rPr lang="en-US" altLang="zh-TW" b="1" dirty="0"/>
              <a:t>Activation Functions</a:t>
            </a:r>
            <a:r>
              <a:rPr lang="en-US" altLang="zh-TW" dirty="0"/>
              <a:t>: Covered key activation functions—tanh, </a:t>
            </a:r>
            <a:r>
              <a:rPr lang="en-US" altLang="zh-TW" dirty="0" err="1"/>
              <a:t>softmax</a:t>
            </a:r>
            <a:r>
              <a:rPr lang="en-US" altLang="zh-TW" dirty="0"/>
              <a:t>, and </a:t>
            </a:r>
            <a:r>
              <a:rPr lang="en-US" altLang="zh-TW" dirty="0" err="1"/>
              <a:t>ReLU</a:t>
            </a:r>
            <a:r>
              <a:rPr lang="en-US" altLang="zh-TW" dirty="0"/>
              <a:t>, understanding their behaviors and applications.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4360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2EF6F01-A928-022D-558B-2CE5C13A4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Performance challenges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45B0C9-D1E0-7546-A4FF-D3E94EBE2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Processor Improvements</a:t>
            </a:r>
            <a:r>
              <a:rPr lang="en-US" altLang="zh-TW" dirty="0"/>
              <a:t>: Continuous hardware advancements enable more complex machine learning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Multi-Core Processing</a:t>
            </a:r>
            <a:r>
              <a:rPr lang="en-US" altLang="zh-TW" dirty="0"/>
              <a:t>: Even budget computers have multiple cores, but Python is restricted by the Global Interpreter Lock (GIL).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Scikit-Learn Optimization</a:t>
            </a:r>
            <a:r>
              <a:rPr lang="en-US" altLang="zh-TW" dirty="0"/>
              <a:t>: Some functions support multi-core execution, but desktop CPUs rarely exceed 8-16 cores.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MLP Computational Challenge</a:t>
            </a:r>
            <a:r>
              <a:rPr lang="en-US" altLang="zh-TW" dirty="0"/>
              <a:t>: Training a simple multilayer perceptron (MLP) requires optimizing ~80,000 parameters, and scaling up is computationally expensive.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GPU Advantage</a:t>
            </a:r>
            <a:r>
              <a:rPr lang="en-US" altLang="zh-TW" dirty="0"/>
              <a:t>: Graphics processing units (GPUs) provide massive parallelization, acting like small computing clusters within a machine.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Cost Efficiency</a:t>
            </a:r>
            <a:r>
              <a:rPr lang="en-US" altLang="zh-TW" dirty="0"/>
              <a:t>: Modern GPUs offer better performance-to-price ratios compared to high-end CPUs.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8487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CF8C4-D3E5-1436-354F-460124A62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3E2D978-8879-10F6-9D40-7D1A0ADAD3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0652" y="2177002"/>
            <a:ext cx="8030696" cy="3648584"/>
          </a:xfrm>
        </p:spPr>
      </p:pic>
    </p:spTree>
    <p:extLst>
      <p:ext uri="{BB962C8B-B14F-4D97-AF65-F5344CB8AC3E}">
        <p14:creationId xmlns:p14="http://schemas.microsoft.com/office/powerpoint/2010/main" val="2853922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5EF28E-B966-9D9F-1F91-F55980FF6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6DB0CAC-0E2D-5D6F-041C-031DC175E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GPU Advantage</a:t>
            </a:r>
            <a:r>
              <a:rPr lang="en-US" altLang="zh-TW" dirty="0"/>
              <a:t>: A GPU offers </a:t>
            </a:r>
            <a:r>
              <a:rPr lang="en-US" altLang="zh-TW" b="1" dirty="0"/>
              <a:t>640 times more cores</a:t>
            </a:r>
            <a:r>
              <a:rPr lang="en-US" altLang="zh-TW" dirty="0"/>
              <a:t> and </a:t>
            </a:r>
            <a:r>
              <a:rPr lang="en-US" altLang="zh-TW" b="1" dirty="0"/>
              <a:t>46 times more floating-point calculations</a:t>
            </a:r>
            <a:r>
              <a:rPr lang="en-US" altLang="zh-TW" dirty="0"/>
              <a:t> than a modern CPU.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Cost vs. Performance</a:t>
            </a:r>
            <a:r>
              <a:rPr lang="en-US" altLang="zh-TW" dirty="0"/>
              <a:t>: Despite being </a:t>
            </a:r>
            <a:r>
              <a:rPr lang="en-US" altLang="zh-TW" b="1" dirty="0"/>
              <a:t>2.2 times the price</a:t>
            </a:r>
            <a:r>
              <a:rPr lang="en-US" altLang="zh-TW" dirty="0"/>
              <a:t> of a CPU, GPUs provide massive parallel computing power.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Programming Challenge</a:t>
            </a:r>
            <a:r>
              <a:rPr lang="en-US" altLang="zh-TW" dirty="0"/>
              <a:t>: Writing GPU-targeted code is complex; </a:t>
            </a:r>
            <a:r>
              <a:rPr lang="en-US" altLang="zh-TW" b="1" dirty="0"/>
              <a:t>CUDA</a:t>
            </a:r>
            <a:r>
              <a:rPr lang="en-US" altLang="zh-TW" dirty="0"/>
              <a:t> and </a:t>
            </a:r>
            <a:r>
              <a:rPr lang="en-US" altLang="zh-TW" b="1" dirty="0"/>
              <a:t>OpenCL</a:t>
            </a:r>
            <a:r>
              <a:rPr lang="en-US" altLang="zh-TW" dirty="0"/>
              <a:t> enable GPU computations but require specialized knowledge.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</a:t>
            </a:r>
            <a:r>
              <a:rPr lang="en-US" altLang="zh-TW" b="1" dirty="0"/>
              <a:t> Solution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simplifies GPU usage, making deep learning more accessible and efficient.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53003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7809F2-9B39-7CC9-D7D4-87C252585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What is </a:t>
            </a:r>
            <a:r>
              <a:rPr lang="en-US" altLang="zh-TW" dirty="0" err="1"/>
              <a:t>PyTorch</a:t>
            </a:r>
            <a:r>
              <a:rPr lang="en-US" altLang="zh-TW" dirty="0"/>
              <a:t>?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C4BB3FA-0BD5-C402-2BC0-D83A57944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</a:t>
            </a:r>
            <a:r>
              <a:rPr lang="en-US" altLang="zh-TW" b="1" dirty="0"/>
              <a:t> Overview</a:t>
            </a:r>
            <a:r>
              <a:rPr lang="en-US" altLang="zh-TW" dirty="0"/>
              <a:t>: A </a:t>
            </a:r>
            <a:r>
              <a:rPr lang="en-US" altLang="zh-TW" b="1" dirty="0"/>
              <a:t>scalable, multiplatform deep learning framework</a:t>
            </a:r>
            <a:r>
              <a:rPr lang="en-US" altLang="zh-TW" dirty="0"/>
              <a:t> developed by Facebook AI Research (FAIR).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Open-Source &amp; Adoption</a:t>
            </a:r>
            <a:r>
              <a:rPr lang="en-US" altLang="zh-TW" dirty="0"/>
              <a:t>: Released in </a:t>
            </a:r>
            <a:r>
              <a:rPr lang="en-US" altLang="zh-TW" b="1" dirty="0"/>
              <a:t>2016</a:t>
            </a:r>
            <a:r>
              <a:rPr lang="en-US" altLang="zh-TW" dirty="0"/>
              <a:t> under a modified </a:t>
            </a:r>
            <a:r>
              <a:rPr lang="en-US" altLang="zh-TW" b="1" dirty="0"/>
              <a:t>BSD license</a:t>
            </a:r>
            <a:r>
              <a:rPr lang="en-US" altLang="zh-TW" dirty="0"/>
              <a:t>, widely used in industry (Tesla Autopilot, Uber Pyro, Hugging Face Transformers).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Hardware Support</a:t>
            </a:r>
            <a:r>
              <a:rPr lang="en-US" altLang="zh-TW" dirty="0"/>
              <a:t>: Runs on </a:t>
            </a:r>
            <a:r>
              <a:rPr lang="en-US" altLang="zh-TW" b="1" dirty="0"/>
              <a:t>CPUs, GPUs, and XLA devices (TPUs)</a:t>
            </a:r>
            <a:r>
              <a:rPr lang="en-US" altLang="zh-TW" dirty="0"/>
              <a:t>, with optimized support for </a:t>
            </a:r>
            <a:r>
              <a:rPr lang="en-US" altLang="zh-TW" b="1" dirty="0"/>
              <a:t>CUDA</a:t>
            </a:r>
            <a:r>
              <a:rPr lang="en-US" altLang="zh-TW" dirty="0"/>
              <a:t> and </a:t>
            </a:r>
            <a:r>
              <a:rPr lang="en-US" altLang="zh-TW" b="1" dirty="0" err="1"/>
              <a:t>ROCm</a:t>
            </a:r>
            <a:r>
              <a:rPr lang="en-US" altLang="zh-TW" b="1" dirty="0"/>
              <a:t> GPUs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Torch Library Foundation</a:t>
            </a:r>
            <a:r>
              <a:rPr lang="en-US" altLang="zh-TW" dirty="0"/>
              <a:t>: Built on the legacy </a:t>
            </a:r>
            <a:r>
              <a:rPr lang="en-US" altLang="zh-TW" b="1" dirty="0"/>
              <a:t>Torch library</a:t>
            </a:r>
            <a:r>
              <a:rPr lang="en-US" altLang="zh-TW" dirty="0"/>
              <a:t>, with Python as its primary interface.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Computation Graph</a:t>
            </a:r>
            <a:r>
              <a:rPr lang="en-US" altLang="zh-TW" dirty="0"/>
              <a:t>: Uses an </a:t>
            </a:r>
            <a:r>
              <a:rPr lang="en-US" altLang="zh-TW" b="1" dirty="0"/>
              <a:t>imperative execution model</a:t>
            </a:r>
            <a:r>
              <a:rPr lang="en-US" altLang="zh-TW" dirty="0"/>
              <a:t>, where operations run immediately rather than being pre-defined.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Tensor Representation</a:t>
            </a:r>
            <a:r>
              <a:rPr lang="en-US" altLang="zh-TW" dirty="0"/>
              <a:t>: Tensors generalize scalars, vectors, and matrices, optimized for </a:t>
            </a:r>
            <a:r>
              <a:rPr lang="en-US" altLang="zh-TW" b="1" dirty="0"/>
              <a:t>automatic differentiation</a:t>
            </a:r>
            <a:r>
              <a:rPr lang="en-US" altLang="zh-TW" dirty="0"/>
              <a:t> and GPU acceleration.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58638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3E07769-0667-0980-B06B-24158073A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5FB7A84-72A4-BE5A-C9F5-70920191B1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1402" y="1825625"/>
            <a:ext cx="6149196" cy="4351338"/>
          </a:xfrm>
        </p:spPr>
      </p:pic>
    </p:spTree>
    <p:extLst>
      <p:ext uri="{BB962C8B-B14F-4D97-AF65-F5344CB8AC3E}">
        <p14:creationId xmlns:p14="http://schemas.microsoft.com/office/powerpoint/2010/main" val="1550728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980F80C-7E99-1F7F-DDB6-C98F73D51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How we will learn </a:t>
            </a:r>
            <a:r>
              <a:rPr lang="en-US" altLang="zh-TW" dirty="0" err="1"/>
              <a:t>PyTorch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9643F61-8021-9C5D-37C3-337EF08FC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Tensors: Creating and manipulating tensors as the core data structure in </a:t>
            </a:r>
            <a:r>
              <a:rPr lang="en-US" altLang="zh-TW" dirty="0" err="1"/>
              <a:t>PyTorch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Data Handling: Using `</a:t>
            </a:r>
            <a:r>
              <a:rPr lang="en-US" altLang="zh-TW" dirty="0" err="1"/>
              <a:t>torch.utils.data</a:t>
            </a:r>
            <a:r>
              <a:rPr lang="en-US" altLang="zh-TW" dirty="0"/>
              <a:t>` for efficient dataset iteration.</a:t>
            </a:r>
          </a:p>
          <a:p>
            <a:r>
              <a:rPr lang="en-US" altLang="zh-TW" dirty="0"/>
              <a:t>Prebuilt Datasets: Leveraging ready-to-use datasets from `</a:t>
            </a:r>
            <a:r>
              <a:rPr lang="en-US" altLang="zh-TW" dirty="0" err="1"/>
              <a:t>torch.utils.data.Dataset</a:t>
            </a:r>
            <a:r>
              <a:rPr lang="en-US" altLang="zh-TW" dirty="0"/>
              <a:t>`.</a:t>
            </a:r>
          </a:p>
          <a:p>
            <a:r>
              <a:rPr lang="en-US" altLang="zh-TW" dirty="0"/>
              <a:t>Neural Networks: Introduction to `</a:t>
            </a:r>
            <a:r>
              <a:rPr lang="en-US" altLang="zh-TW" dirty="0" err="1"/>
              <a:t>torch.nn</a:t>
            </a:r>
            <a:r>
              <a:rPr lang="en-US" altLang="zh-TW" dirty="0"/>
              <a:t>` for model construction.</a:t>
            </a:r>
          </a:p>
          <a:p>
            <a:r>
              <a:rPr lang="en-US" altLang="zh-TW" dirty="0"/>
              <a:t>Model Training: Building, composing, and training ML models using </a:t>
            </a:r>
            <a:r>
              <a:rPr lang="en-US" altLang="zh-TW" dirty="0" err="1"/>
              <a:t>PyTorch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Model Persistence: Saving trained models for future evaluation.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58663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2203</Words>
  <Application>Microsoft Office PowerPoint</Application>
  <PresentationFormat>寬螢幕</PresentationFormat>
  <Paragraphs>191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37" baseType="lpstr">
      <vt:lpstr>標楷體</vt:lpstr>
      <vt:lpstr>Arial</vt:lpstr>
      <vt:lpstr>Book Antiqua</vt:lpstr>
      <vt:lpstr>Calibri</vt:lpstr>
      <vt:lpstr>Calibri Light</vt:lpstr>
      <vt:lpstr>Courier New</vt:lpstr>
      <vt:lpstr>Office 佈景主題</vt:lpstr>
      <vt:lpstr>生成式AI技術與數位行銷人才養成班 機器學習與深度學習概論</vt:lpstr>
      <vt:lpstr>Chapter 12: Parallelizing Neural Network Training with PyTorch</vt:lpstr>
      <vt:lpstr>PyTorch and training performance</vt:lpstr>
      <vt:lpstr>Performance challenges</vt:lpstr>
      <vt:lpstr>PowerPoint 簡報</vt:lpstr>
      <vt:lpstr>PowerPoint 簡報</vt:lpstr>
      <vt:lpstr>What is PyTorch?</vt:lpstr>
      <vt:lpstr>PowerPoint 簡報</vt:lpstr>
      <vt:lpstr>How we will learn PyTorch</vt:lpstr>
      <vt:lpstr>First steps with PyTorch</vt:lpstr>
      <vt:lpstr>Installing PyTorch</vt:lpstr>
      <vt:lpstr>Creating tensors in PyTorch</vt:lpstr>
      <vt:lpstr>Manipulating the data type and shape of a tensor</vt:lpstr>
      <vt:lpstr>Applying mathematical operations to tensors</vt:lpstr>
      <vt:lpstr>Split, stack, and concatenate tensors</vt:lpstr>
      <vt:lpstr>PowerPoint 簡報</vt:lpstr>
      <vt:lpstr>Building input pipelines in PyTorch</vt:lpstr>
      <vt:lpstr>Creating a PyTorch DataLoader from existing tensors</vt:lpstr>
      <vt:lpstr>Combining two tensors into a joint dataset</vt:lpstr>
      <vt:lpstr>PowerPoint 簡報</vt:lpstr>
      <vt:lpstr>Shuffle, batch, and repeat</vt:lpstr>
      <vt:lpstr>PowerPoint 簡報</vt:lpstr>
      <vt:lpstr>Creating a dataset from files on your local storage disk</vt:lpstr>
      <vt:lpstr>Building an NN model in PyTorch</vt:lpstr>
      <vt:lpstr>The PyTorch neural network module (torch.nn)</vt:lpstr>
      <vt:lpstr>Building a linear regression model</vt:lpstr>
      <vt:lpstr>Building a multilayer perceptron for classifying flowers in the Iris dataset</vt:lpstr>
      <vt:lpstr>PowerPoint 簡報</vt:lpstr>
      <vt:lpstr>Choosing activation functions for multilayer neural networks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49</cp:revision>
  <dcterms:created xsi:type="dcterms:W3CDTF">2025-05-23T12:34:05Z</dcterms:created>
  <dcterms:modified xsi:type="dcterms:W3CDTF">2025-05-29T03:56:59Z</dcterms:modified>
</cp:coreProperties>
</file>